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1" r:id="rId4"/>
    <p:sldId id="262" r:id="rId5"/>
    <p:sldId id="270" r:id="rId6"/>
    <p:sldId id="263" r:id="rId7"/>
    <p:sldId id="264" r:id="rId8"/>
    <p:sldId id="265" r:id="rId9"/>
    <p:sldId id="266" r:id="rId10"/>
    <p:sldId id="273" r:id="rId11"/>
    <p:sldId id="256" r:id="rId12"/>
    <p:sldId id="267" r:id="rId13"/>
    <p:sldId id="269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E13DBD-7A5C-4FCA-B886-90BC199A4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AB61D41-46F5-4F5F-8179-E9B5468DB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39F8F7-CE10-4D34-9D3E-E2431A7A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034A82-07EB-4E86-BF71-31A4EED2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32928C-8253-466D-B423-4EC468D5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36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B5AD10-F166-4A85-8902-1F3683E3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A30660B-C553-4B21-9D0C-A8469D26F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53C2AB0-D89A-425B-94D0-E98ED876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5581DB5-607F-4712-83E8-6A65D49F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C0DF37-352A-4EA5-BF8F-8A6C12D9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908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F278CD7-4810-40E7-A887-DFD88417D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B31C0D8-AD90-4984-B954-932452259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981782-D72E-4200-9086-F10F3348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7E5CD7B-01F3-45DC-9BF7-496ACD69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DF814D1-429B-492F-BC1A-2580B351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470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5E4A4C-623F-4E70-A097-965A2E6DB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90A62D-79D9-4C39-86FF-96D374BFC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54422F-90E1-4BF7-B1C3-C73792D6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395A46E-3952-45CF-A2BE-46B0DABA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48CED3-DFAA-4822-9748-F45EA681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09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3E1151-52A1-42C3-A7D8-D9F9AC64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914BA54-550C-49C4-95CD-FC424CDAD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61DCAFD-56CC-47A1-86A2-6C2E2A0F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4B37F4-4851-40AF-B1A8-98006E3D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803D70-E0B0-4AC1-A9C0-B63F7743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54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636CDE-A969-41D5-B308-B5AF353F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454B82-52A7-4A56-8313-074A5C4EF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C01253-59AA-4A84-9CDA-5062664B8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86C9CE-95B7-44D5-A95E-FF9CA595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36F0465-EE11-43B1-9701-62321529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347E353-6AB5-4140-90E7-63FA152F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157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A9A15A-E9D8-47B6-95B8-8E29C697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B62E75F-8032-42DC-BAD6-EFB2FAD6B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7141A23-4802-4CA7-BC95-B4D06FFEE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F8A2A1B-36EC-4CDB-9A76-E6E42DA86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521C278-8411-4001-8CD9-66D92824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449656C-DED3-4BF8-B042-B22E1832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77E3474-4477-44BD-86BE-EDB5086C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40689C8-9065-4717-94F3-FD2D50CE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029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6DE516-11B1-46F9-9760-6648AAB0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688F378-044E-4BD3-8D6D-3562EC88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BA021EE-8C61-44F1-B0EE-6568EA6F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E2EE5FA-05D5-4CE5-99A8-8E9F7A2D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791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429162A-4CAC-4B3B-9364-4C3A550D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A9D6559-E137-4266-9262-7C1DE48D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1B9A66D-A3E4-465E-ABCA-63C696AF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805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CA8F75-3F95-47D9-B271-4158A245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513495-86C0-46FC-B7E2-9BB3BEC7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C255075-C29B-4B3C-AC13-78A7F9E0C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E907884-4BA8-4519-9A52-8C373D3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641D27D-9545-4BE0-ADEC-835F55BB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AF082A9-E960-4AB0-9F5D-B2AAAA6E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640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46175F-BC04-4823-8CE1-67E5B5D2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87A4257-DB0F-443B-85EC-F04862EDF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A27587-0549-4F1A-8069-96707FE4A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CBCEA34-3EE4-4752-A300-4ADF78FD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DEE95FC-79C1-45FB-81B0-D6437A8C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9F7640B-32D4-4DC0-A3E8-83DA1B45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979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E23FF13-0CCE-4027-A5AB-69813C25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C5B014D-BAA1-4DDF-AA56-1DE3CE21A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8AC50D-DD73-491F-BE2C-0F88D14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5296-C877-4E4A-9E4F-3532B20FA87E}" type="datetimeFigureOut">
              <a:rPr lang="tr-TR" smtClean="0"/>
              <a:t>16.10.2021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314EB6E-98C9-47FD-9A3E-41738FE9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F07C8B-E352-40AD-9D6C-40AEFFCB0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D69A3-7E87-40C0-AB6D-6D3B943CFCF8}" type="slidenum">
              <a:rPr lang="tr-TR" smtClean="0"/>
              <a:t>‹#›</a:t>
            </a:fld>
            <a:endParaRPr lang="tr-TR"/>
          </a:p>
        </p:txBody>
      </p:sp>
      <p:sp>
        <p:nvSpPr>
          <p:cNvPr id="8" name="MSIPCMContentMarking" descr="{&quot;HashCode&quot;:-428375511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337630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tr-TR" sz="1000">
                <a:solidFill>
                  <a:srgbClr val="000000"/>
                </a:solidFill>
                <a:latin typeface="Calibri" panose="020F0502020204030204" pitchFamily="34" charset="0"/>
              </a:rPr>
              <a:t>Sınıflandırma : Hizmete Özel : : : Classification : Private Use</a:t>
            </a:r>
          </a:p>
        </p:txBody>
      </p:sp>
    </p:spTree>
    <p:extLst>
      <p:ext uri="{BB962C8B-B14F-4D97-AF65-F5344CB8AC3E}">
        <p14:creationId xmlns:p14="http://schemas.microsoft.com/office/powerpoint/2010/main" val="26060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diatrics.aappublications.org/content/146/3/e20200729" TargetMode="External"/><Relationship Id="rId2" Type="http://schemas.openxmlformats.org/officeDocument/2006/relationships/hyperlink" Target="https://www.ninds.nih.gov/Disorders/All-Disorders/Spinal-Muscular-Atrophy-Information-P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line.com/health/spinal-muscular-atrophy/gene-therapy-for-spinal-muscular-atrophy#other-treatmen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sofsma.com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lthline.com/health/spinal-muscular-atrophy/gene-therapy-for-spinal-muscular-atrophy#other-treatments" TargetMode="External"/><Relationship Id="rId3" Type="http://schemas.openxmlformats.org/officeDocument/2006/relationships/hyperlink" Target="https://www.tmftp.org/files/uzman-gorusleri/sma_bilgilendirme21.pdf" TargetMode="External"/><Relationship Id="rId7" Type="http://schemas.openxmlformats.org/officeDocument/2006/relationships/hyperlink" Target="https://www.mda.org/disease/spinal-muscular-atrophy" TargetMode="External"/><Relationship Id="rId2" Type="http://schemas.openxmlformats.org/officeDocument/2006/relationships/hyperlink" Target="https://www.signsofsm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diatrics.aappublications.org/content/146/3/e20200729" TargetMode="External"/><Relationship Id="rId5" Type="http://schemas.openxmlformats.org/officeDocument/2006/relationships/hyperlink" Target="https://www.ninds.nih.gov/Disorders/All-Disorders/Spinal-Muscular-Atrophy-Information-Page" TargetMode="External"/><Relationship Id="rId4" Type="http://schemas.openxmlformats.org/officeDocument/2006/relationships/hyperlink" Target="https://dergipark.org.tr/tr/download/article-file/5349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sofsma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sofsma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sofsma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mftp.org/files/uzman-gorusleri/sma_bilgilendirme21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mftp.org/files/uzman-gorusleri/sma_bilgilendirme21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signsofsma.com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signsofsma.com/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signsofsma.com/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https://www.signsofsma.com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4191F37-E9E1-4D26-B9E8-7BC987C0B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37" y="155448"/>
            <a:ext cx="5895178" cy="4099642"/>
          </a:xfrm>
        </p:spPr>
        <p:txBody>
          <a:bodyPr anchor="b">
            <a:normAutofit/>
          </a:bodyPr>
          <a:lstStyle/>
          <a:p>
            <a:pPr algn="l"/>
            <a:r>
              <a:rPr lang="tr-TR" sz="6600" b="1" i="1" dirty="0">
                <a:solidFill>
                  <a:srgbClr val="FFFFFF"/>
                </a:solidFill>
              </a:rPr>
              <a:t>SPİNAL MUSKÜLER ATROFİ (SMA)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746607-2AEE-4323-BF43-8098BB9C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-20637"/>
            <a:ext cx="3505200" cy="4269549"/>
          </a:xfrm>
        </p:spPr>
        <p:txBody>
          <a:bodyPr anchor="b">
            <a:normAutofit/>
          </a:bodyPr>
          <a:lstStyle/>
          <a:p>
            <a:pPr algn="l"/>
            <a:r>
              <a:rPr lang="tr-TR" dirty="0"/>
              <a:t>SMA Nedir?</a:t>
            </a:r>
          </a:p>
          <a:p>
            <a:pPr algn="l"/>
            <a:r>
              <a:rPr lang="tr-TR" dirty="0"/>
              <a:t>SMA Nasıl Oluşur?</a:t>
            </a:r>
          </a:p>
          <a:p>
            <a:pPr algn="l"/>
            <a:r>
              <a:rPr lang="tr-TR" dirty="0" err="1"/>
              <a:t>SMA’nın</a:t>
            </a:r>
            <a:r>
              <a:rPr lang="tr-TR" dirty="0"/>
              <a:t> Kalıtsal Geçişi Nasıl Olur?</a:t>
            </a:r>
          </a:p>
          <a:p>
            <a:pPr algn="l"/>
            <a:r>
              <a:rPr lang="tr-TR" dirty="0"/>
              <a:t>SMA Tanısı Nasıl Konur?</a:t>
            </a:r>
          </a:p>
          <a:p>
            <a:pPr algn="l"/>
            <a:r>
              <a:rPr lang="tr-TR" dirty="0" err="1"/>
              <a:t>SMA’nın</a:t>
            </a:r>
            <a:r>
              <a:rPr lang="tr-TR" dirty="0"/>
              <a:t> Erken Bulguları Nelerdir?</a:t>
            </a:r>
          </a:p>
          <a:p>
            <a:pPr algn="l"/>
            <a:r>
              <a:rPr lang="tr-TR" dirty="0" err="1"/>
              <a:t>SMA’nın</a:t>
            </a:r>
            <a:r>
              <a:rPr lang="tr-TR" dirty="0"/>
              <a:t> Tedavisi Nedir?</a:t>
            </a:r>
          </a:p>
        </p:txBody>
      </p:sp>
      <p:sp>
        <p:nvSpPr>
          <p:cNvPr id="12" name="sketch line 1">
            <a:extLst>
              <a:ext uri="{FF2B5EF4-FFF2-40B4-BE49-F238E27FC236}">
                <a16:creationId xmlns:a16="http://schemas.microsoft.com/office/drawing/2014/main" id="{32C5B66D-E390-4A14-AB60-69626CBF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62635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46273DA-F933-4D17-A5FE-B1EF87FD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11CCFFEA-590E-498B-BA5E-C1E59A07C4EE}"/>
              </a:ext>
            </a:extLst>
          </p:cNvPr>
          <p:cNvSpPr txBox="1">
            <a:spLocks/>
          </p:cNvSpPr>
          <p:nvPr/>
        </p:nvSpPr>
        <p:spPr>
          <a:xfrm>
            <a:off x="8871300" y="5955396"/>
            <a:ext cx="1459800" cy="295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Dr. Berk Dilek</a:t>
            </a:r>
          </a:p>
        </p:txBody>
      </p:sp>
      <p:pic>
        <p:nvPicPr>
          <p:cNvPr id="17" name="Picture 4" descr="Free Vector | Instagram icon">
            <a:extLst>
              <a:ext uri="{FF2B5EF4-FFF2-40B4-BE49-F238E27FC236}">
                <a16:creationId xmlns:a16="http://schemas.microsoft.com/office/drawing/2014/main" id="{3007F008-6891-4FAB-A1C8-8F94957D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406" y1="58147" x2="21406" y2="58147"/>
                        <a14:foregroundMark x1="22524" y1="35304" x2="22524" y2="35304"/>
                        <a14:foregroundMark x1="28754" y1="22684" x2="28754" y2="22684"/>
                        <a14:foregroundMark x1="43131" y1="21246" x2="44569" y2="21246"/>
                        <a14:foregroundMark x1="55911" y1="20607" x2="57348" y2="20607"/>
                        <a14:foregroundMark x1="65655" y1="20288" x2="68211" y2="20927"/>
                        <a14:foregroundMark x1="74121" y1="21406" x2="74121" y2="21406"/>
                        <a14:foregroundMark x1="66773" y1="41853" x2="66773" y2="41853"/>
                        <a14:foregroundMark x1="31470" y1="49361" x2="31470" y2="49361"/>
                        <a14:foregroundMark x1="36102" y1="36581" x2="36102" y2="36581"/>
                        <a14:foregroundMark x1="43450" y1="32268" x2="44888" y2="31949"/>
                        <a14:foregroundMark x1="52875" y1="49840" x2="52875" y2="49840"/>
                        <a14:foregroundMark x1="26358" y1="39617" x2="26358" y2="39617"/>
                        <a14:foregroundMark x1="28115" y1="31629" x2="28115" y2="31629"/>
                        <a14:foregroundMark x1="30032" y1="30351" x2="30032" y2="30351"/>
                        <a14:foregroundMark x1="30032" y1="30351" x2="30032" y2="30351"/>
                        <a14:foregroundMark x1="35783" y1="26837" x2="37220" y2="26837"/>
                        <a14:foregroundMark x1="42173" y1="26837" x2="45847" y2="27636"/>
                        <a14:foregroundMark x1="45847" y1="27636" x2="50319" y2="27316"/>
                        <a14:foregroundMark x1="50319" y1="27316" x2="54153" y2="27316"/>
                        <a14:foregroundMark x1="54153" y1="27316" x2="58626" y2="27157"/>
                        <a14:foregroundMark x1="58626" y1="27157" x2="65335" y2="27157"/>
                        <a14:foregroundMark x1="69169" y1="30032" x2="72843" y2="34185"/>
                        <a14:foregroundMark x1="73163" y1="39457" x2="72204" y2="66454"/>
                        <a14:foregroundMark x1="65495" y1="72364" x2="58946" y2="72843"/>
                        <a14:foregroundMark x1="58946" y1="72843" x2="49361" y2="71246"/>
                        <a14:foregroundMark x1="49361" y1="71246" x2="35783" y2="72204"/>
                        <a14:foregroundMark x1="35783" y1="72204" x2="29073" y2="65335"/>
                        <a14:foregroundMark x1="29073" y1="65335" x2="29073" y2="65335"/>
                        <a14:foregroundMark x1="26837" y1="42652" x2="28914" y2="51597"/>
                        <a14:foregroundMark x1="28914" y1="51597" x2="25080" y2="60543"/>
                        <a14:foregroundMark x1="25080" y1="60543" x2="27636" y2="67252"/>
                        <a14:foregroundMark x1="54952" y1="35942" x2="65974" y2="55431"/>
                        <a14:foregroundMark x1="33706" y1="38498" x2="53674" y2="70447"/>
                        <a14:foregroundMark x1="51917" y1="37220" x2="44409" y2="37220"/>
                        <a14:foregroundMark x1="44409" y1="37220" x2="40096" y2="39936"/>
                        <a14:foregroundMark x1="63738" y1="55272" x2="61981" y2="58946"/>
                        <a14:foregroundMark x1="61981" y1="58946" x2="52236" y2="67572"/>
                        <a14:foregroundMark x1="52236" y1="67572" x2="52236" y2="67572"/>
                        <a14:foregroundMark x1="53035" y1="64537" x2="38658" y2="58307"/>
                        <a14:foregroundMark x1="38658" y1="58307" x2="36262" y2="55751"/>
                        <a14:foregroundMark x1="64058" y1="34185" x2="66933" y2="35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45" y="5616586"/>
            <a:ext cx="812178" cy="8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5FC5DAA2-B91A-428C-9BAB-E13BB9CB4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300" y1="41296" x2="53300" y2="41296"/>
                        <a14:foregroundMark x1="57700" y1="37593" x2="57700" y2="43148"/>
                        <a14:foregroundMark x1="57700" y1="43148" x2="56000" y2="47593"/>
                        <a14:foregroundMark x1="56000" y1="47593" x2="47900" y2="55741"/>
                        <a14:foregroundMark x1="47900" y1="55741" x2="40900" y2="58241"/>
                        <a14:foregroundMark x1="49200" y1="45833" x2="49200" y2="45833"/>
                        <a14:foregroundMark x1="54900" y1="37315" x2="48900" y2="51574"/>
                        <a14:foregroundMark x1="36800" y1="41019" x2="45900" y2="50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2887" y="5421114"/>
            <a:ext cx="1186517" cy="1281438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35E5ABE6-0FFB-4EE5-8233-287B8CCD5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94271" l="6771" r="94922">
                        <a14:foregroundMark x1="20703" y1="8594" x2="21484" y2="26693"/>
                        <a14:foregroundMark x1="47526" y1="12760" x2="46484" y2="28385"/>
                        <a14:foregroundMark x1="85026" y1="13411" x2="85026" y2="32161"/>
                        <a14:foregroundMark x1="92578" y1="21484" x2="92969" y2="41927"/>
                        <a14:foregroundMark x1="85026" y1="44401" x2="86068" y2="69661"/>
                        <a14:foregroundMark x1="73177" y1="32161" x2="88411" y2="32161"/>
                        <a14:foregroundMark x1="70443" y1="29818" x2="86068" y2="27734"/>
                        <a14:foregroundMark x1="69661" y1="27995" x2="87370" y2="27995"/>
                        <a14:foregroundMark x1="70443" y1="34245" x2="94661" y2="30859"/>
                        <a14:foregroundMark x1="79818" y1="13151" x2="80078" y2="29818"/>
                        <a14:foregroundMark x1="58203" y1="12109" x2="83203" y2="12760"/>
                        <a14:foregroundMark x1="70703" y1="11328" x2="85286" y2="10286"/>
                        <a14:foregroundMark x1="85286" y1="10286" x2="87370" y2="10286"/>
                        <a14:foregroundMark x1="90234" y1="12370" x2="90365" y2="29297"/>
                        <a14:foregroundMark x1="90365" y1="29297" x2="91536" y2="33984"/>
                        <a14:foregroundMark x1="89193" y1="32943" x2="86719" y2="85286"/>
                        <a14:foregroundMark x1="80078" y1="39193" x2="79818" y2="74219"/>
                        <a14:foregroundMark x1="93620" y1="41276" x2="92318" y2="75260"/>
                        <a14:foregroundMark x1="72135" y1="55469" x2="72786" y2="81901"/>
                        <a14:foregroundMark x1="69010" y1="54036" x2="70443" y2="73828"/>
                        <a14:foregroundMark x1="70443" y1="73828" x2="70703" y2="74219"/>
                        <a14:foregroundMark x1="69010" y1="73177" x2="74609" y2="94010"/>
                        <a14:foregroundMark x1="81510" y1="76302" x2="81510" y2="85547"/>
                        <a14:foregroundMark x1="81510" y1="85547" x2="82161" y2="88151"/>
                        <a14:foregroundMark x1="94968" y1="86801" x2="94948" y2="86417"/>
                        <a14:foregroundMark x1="94401" y1="75911" x2="94885" y2="85205"/>
                        <a14:foregroundMark x1="92299" y1="87500" x2="86719" y2="90755"/>
                        <a14:foregroundMark x1="92969" y1="87109" x2="92299" y2="87500"/>
                        <a14:foregroundMark x1="86719" y1="90755" x2="68620" y2="94401"/>
                        <a14:foregroundMark x1="69661" y1="78776" x2="69661" y2="90234"/>
                        <a14:foregroundMark x1="72786" y1="92318" x2="50911" y2="92318"/>
                        <a14:foregroundMark x1="72786" y1="87109" x2="51302" y2="88151"/>
                        <a14:foregroundMark x1="70443" y1="89193" x2="40495" y2="91276"/>
                        <a14:foregroundMark x1="46745" y1="90495" x2="43620" y2="75521"/>
                        <a14:foregroundMark x1="43620" y1="75521" x2="43620" y2="63802"/>
                        <a14:foregroundMark x1="48568" y1="84635" x2="46484" y2="69922"/>
                        <a14:foregroundMark x1="46484" y1="69922" x2="47526" y2="60286"/>
                        <a14:foregroundMark x1="48568" y1="65495" x2="47526" y2="54036"/>
                        <a14:foregroundMark x1="47526" y1="54036" x2="33203" y2="54036"/>
                        <a14:foregroundMark x1="42578" y1="63802" x2="39844" y2="57813"/>
                        <a14:foregroundMark x1="39844" y1="57813" x2="38802" y2="32552"/>
                        <a14:foregroundMark x1="48828" y1="25260" x2="48828" y2="34245"/>
                        <a14:foregroundMark x1="47526" y1="34245" x2="15104" y2="34505"/>
                        <a14:foregroundMark x1="15104" y1="34505" x2="8984" y2="35677"/>
                        <a14:foregroundMark x1="5078" y1="14453" x2="6771" y2="31380"/>
                        <a14:foregroundMark x1="6771" y1="31380" x2="17578" y2="85286"/>
                        <a14:foregroundMark x1="19401" y1="6510" x2="38874" y2="4076"/>
                        <a14:foregroundMark x1="26953" y1="35026" x2="37760" y2="83984"/>
                        <a14:foregroundMark x1="18359" y1="41927" x2="34245" y2="87370"/>
                        <a14:foregroundMark x1="10026" y1="52995" x2="12109" y2="84245"/>
                        <a14:foregroundMark x1="12109" y1="84245" x2="12109" y2="84245"/>
                        <a14:foregroundMark x1="12760" y1="68359" x2="14844" y2="85938"/>
                        <a14:foregroundMark x1="14844" y1="85938" x2="12370" y2="91927"/>
                        <a14:foregroundMark x1="41146" y1="4427" x2="38281" y2="4818"/>
                        <a14:foregroundMark x1="43880" y1="4427" x2="39844" y2="4818"/>
                        <a14:foregroundMark x1="91406" y1="89974" x2="93880" y2="86198"/>
                        <a14:foregroundMark x1="94792" y1="87500" x2="94792" y2="87500"/>
                        <a14:foregroundMark x1="94531" y1="88021" x2="94531" y2="88021"/>
                        <a14:foregroundMark x1="92318" y1="77474" x2="92318" y2="77474"/>
                        <a14:foregroundMark x1="27083" y1="35677" x2="27083" y2="35677"/>
                        <a14:backgroundMark x1="48958" y1="3516" x2="48958" y2="3516"/>
                        <a14:backgroundMark x1="50781" y1="1953" x2="57161" y2="3776"/>
                        <a14:backgroundMark x1="57161" y1="3776" x2="59505" y2="391"/>
                        <a14:backgroundMark x1="68229" y1="1302" x2="76172" y2="1042"/>
                        <a14:backgroundMark x1="76172" y1="1042" x2="79557" y2="1042"/>
                        <a14:backgroundMark x1="80078" y1="2214" x2="77604" y2="3516"/>
                        <a14:backgroundMark x1="50130" y1="2604" x2="42964" y2="3075"/>
                        <a14:backgroundMark x1="58594" y1="651" x2="73307" y2="1042"/>
                        <a14:backgroundMark x1="96615" y1="86849" x2="95703" y2="87500"/>
                        <a14:backgroundMark x1="95703" y1="88411" x2="95703" y2="88411"/>
                        <a14:backgroundMark x1="94531" y1="89063" x2="94531" y2="89063"/>
                        <a14:backgroundMark x1="95443" y1="88411" x2="95443" y2="88411"/>
                        <a14:backgroundMark x1="95898" y1="87500" x2="96354" y2="87109"/>
                        <a14:backgroundMark x1="95290" y1="88021" x2="95898" y2="87500"/>
                        <a14:backgroundMark x1="94531" y1="88672" x2="95290" y2="88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865" y="5728500"/>
            <a:ext cx="588350" cy="588350"/>
          </a:xfrm>
          <a:prstGeom prst="rect">
            <a:avLst/>
          </a:prstGeom>
        </p:spPr>
      </p:pic>
      <p:pic>
        <p:nvPicPr>
          <p:cNvPr id="20" name="Resim 14">
            <a:extLst>
              <a:ext uri="{FF2B5EF4-FFF2-40B4-BE49-F238E27FC236}">
                <a16:creationId xmlns:a16="http://schemas.microsoft.com/office/drawing/2014/main" id="{1D6139A4-6447-4F54-B9E5-2379391CF8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46" b="3788"/>
          <a:stretch/>
        </p:blipFill>
        <p:spPr>
          <a:xfrm>
            <a:off x="4884897" y="5710520"/>
            <a:ext cx="455808" cy="555664"/>
          </a:xfrm>
          <a:prstGeom prst="rect">
            <a:avLst/>
          </a:prstGeom>
        </p:spPr>
      </p:pic>
      <p:sp>
        <p:nvSpPr>
          <p:cNvPr id="21" name="Dikdörtgen 15">
            <a:extLst>
              <a:ext uri="{FF2B5EF4-FFF2-40B4-BE49-F238E27FC236}">
                <a16:creationId xmlns:a16="http://schemas.microsoft.com/office/drawing/2014/main" id="{ED188165-326A-4D1C-83B3-8ABAEBE4231C}"/>
              </a:ext>
            </a:extLst>
          </p:cNvPr>
          <p:cNvSpPr/>
          <p:nvPr/>
        </p:nvSpPr>
        <p:spPr>
          <a:xfrm>
            <a:off x="2911135" y="6280056"/>
            <a:ext cx="17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@</a:t>
            </a:r>
            <a:r>
              <a:rPr lang="tr-TR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asliya</a:t>
            </a:r>
            <a:r>
              <a:rPr lang="tr-TR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nefes ol</a:t>
            </a:r>
          </a:p>
        </p:txBody>
      </p:sp>
      <p:sp>
        <p:nvSpPr>
          <p:cNvPr id="4" name="Rectangle 3"/>
          <p:cNvSpPr/>
          <p:nvPr/>
        </p:nvSpPr>
        <p:spPr>
          <a:xfrm>
            <a:off x="717853" y="5235878"/>
            <a:ext cx="4542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http://www.asliyanefesol.com/</a:t>
            </a:r>
          </a:p>
        </p:txBody>
      </p:sp>
      <p:sp>
        <p:nvSpPr>
          <p:cNvPr id="15" name="Dikdörtgen 15">
            <a:extLst>
              <a:ext uri="{FF2B5EF4-FFF2-40B4-BE49-F238E27FC236}">
                <a16:creationId xmlns:a16="http://schemas.microsoft.com/office/drawing/2014/main" id="{F6D21ABD-7B21-4324-95A0-C8D2257BE36E}"/>
              </a:ext>
            </a:extLst>
          </p:cNvPr>
          <p:cNvSpPr/>
          <p:nvPr/>
        </p:nvSpPr>
        <p:spPr>
          <a:xfrm>
            <a:off x="384612" y="6266184"/>
            <a:ext cx="17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@</a:t>
            </a:r>
            <a:r>
              <a:rPr lang="tr-TR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asliya_nefes_ol</a:t>
            </a:r>
            <a:endParaRPr lang="tr-TR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CEEC50F8-2BAB-4188-BC86-DBF50AC582D5}"/>
              </a:ext>
            </a:extLst>
          </p:cNvPr>
          <p:cNvSpPr/>
          <p:nvPr/>
        </p:nvSpPr>
        <p:spPr>
          <a:xfrm>
            <a:off x="1681168" y="6280056"/>
            <a:ext cx="17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@</a:t>
            </a:r>
            <a:r>
              <a:rPr lang="tr-TR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asliya</a:t>
            </a:r>
            <a:r>
              <a:rPr lang="tr-TR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nefes ol</a:t>
            </a:r>
          </a:p>
        </p:txBody>
      </p:sp>
      <p:sp>
        <p:nvSpPr>
          <p:cNvPr id="22" name="Dikdörtgen 15">
            <a:extLst>
              <a:ext uri="{FF2B5EF4-FFF2-40B4-BE49-F238E27FC236}">
                <a16:creationId xmlns:a16="http://schemas.microsoft.com/office/drawing/2014/main" id="{190448A5-C6DF-4EF9-8C60-2FBE59549AF9}"/>
              </a:ext>
            </a:extLst>
          </p:cNvPr>
          <p:cNvSpPr/>
          <p:nvPr/>
        </p:nvSpPr>
        <p:spPr>
          <a:xfrm>
            <a:off x="4225125" y="6276866"/>
            <a:ext cx="17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@</a:t>
            </a:r>
            <a:r>
              <a:rPr lang="tr-TR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sma_asli_yasasin</a:t>
            </a:r>
            <a:endParaRPr lang="tr-TR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37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4349390-6C0C-4CEE-99A1-124E32E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tr-T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SMA’nın</a:t>
            </a:r>
            <a:r>
              <a:rPr lang="tr-T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Tedavisi Nedir?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9F4494-CAA1-4C92-88EB-1DE1413F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5902372" cy="1645920"/>
          </a:xfrm>
        </p:spPr>
        <p:txBody>
          <a:bodyPr anchor="ctr">
            <a:normAutofit/>
          </a:bodyPr>
          <a:lstStyle/>
          <a:p>
            <a:r>
              <a:rPr lang="tr-TR" sz="1800" dirty="0" err="1"/>
              <a:t>Spinraza</a:t>
            </a:r>
            <a:r>
              <a:rPr lang="tr-TR" sz="1800" dirty="0"/>
              <a:t> ™</a:t>
            </a:r>
          </a:p>
          <a:p>
            <a:r>
              <a:rPr lang="tr-TR" sz="1800" dirty="0" err="1"/>
              <a:t>Evrysdi</a:t>
            </a:r>
            <a:r>
              <a:rPr lang="tr-TR" sz="1800" dirty="0"/>
              <a:t> ™</a:t>
            </a:r>
          </a:p>
          <a:p>
            <a:r>
              <a:rPr lang="tr-TR" sz="1800" dirty="0" err="1"/>
              <a:t>Zolgensma</a:t>
            </a:r>
            <a:r>
              <a:rPr lang="tr-TR" sz="1800" dirty="0"/>
              <a:t> ™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3073B44-BF66-4009-90C1-C4852133DD84}"/>
              </a:ext>
            </a:extLst>
          </p:cNvPr>
          <p:cNvSpPr/>
          <p:nvPr/>
        </p:nvSpPr>
        <p:spPr>
          <a:xfrm>
            <a:off x="470137" y="2942803"/>
            <a:ext cx="4945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1.    </a:t>
            </a:r>
            <a:r>
              <a:rPr lang="tr-TR" b="1" dirty="0" err="1"/>
              <a:t>Spinraza</a:t>
            </a:r>
            <a:r>
              <a:rPr lang="tr-TR" b="1" dirty="0"/>
              <a:t> ™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FDA tarafından Aralık 2016’da SMA için onaylanan ilk tedavi ajanıdır. </a:t>
            </a:r>
          </a:p>
          <a:p>
            <a:r>
              <a:rPr lang="tr-TR" b="1" dirty="0"/>
              <a:t>2.    </a:t>
            </a:r>
            <a:r>
              <a:rPr lang="tr-TR" b="1" dirty="0" err="1"/>
              <a:t>Evrysdi</a:t>
            </a:r>
            <a:r>
              <a:rPr lang="tr-TR" b="1" dirty="0"/>
              <a:t> ™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İki aylıktan büyük SMA hastalarına her gün oral yol ile uygulanır.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FDA tarafından 7 Ağustos 2020’de tüm SMA hastalığı tipleri için onaylanmıştır.</a:t>
            </a:r>
          </a:p>
          <a:p>
            <a:r>
              <a:rPr lang="tr-TR" b="1" dirty="0"/>
              <a:t>3.    </a:t>
            </a:r>
            <a:r>
              <a:rPr lang="tr-TR" b="1" dirty="0" err="1"/>
              <a:t>Zolgensma</a:t>
            </a:r>
            <a:r>
              <a:rPr lang="tr-TR" b="1" dirty="0"/>
              <a:t> ™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24 Mayıs 2019'da FDA, 2 yaşından küçük çocuklar </a:t>
            </a:r>
            <a:r>
              <a:rPr lang="tr-TR" sz="1600" dirty="0" err="1"/>
              <a:t>SMA’lı</a:t>
            </a:r>
            <a:r>
              <a:rPr lang="tr-TR" sz="1600" dirty="0"/>
              <a:t> çocuklar için gen tedavisini onayladı. 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A8F7A671-D011-4D8A-8F24-0C7C4650BCF5}"/>
              </a:ext>
            </a:extLst>
          </p:cNvPr>
          <p:cNvSpPr/>
          <p:nvPr/>
        </p:nvSpPr>
        <p:spPr>
          <a:xfrm>
            <a:off x="0" y="6303824"/>
            <a:ext cx="8107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2"/>
              </a:rPr>
              <a:t>https://www.ninds.nih.gov/Disorders/All-Disorders/Spinal-Muscular-Atrophy-Information-Page</a:t>
            </a:r>
            <a:endParaRPr lang="tr-TR" sz="800" dirty="0"/>
          </a:p>
          <a:p>
            <a:r>
              <a:rPr lang="tr-TR" sz="800" dirty="0">
                <a:hlinkClick r:id="rId3"/>
              </a:rPr>
              <a:t>https://pediatrics.aappublications.org/content/146/3/e20200729</a:t>
            </a:r>
            <a:endParaRPr lang="tr-TR" sz="800" dirty="0"/>
          </a:p>
          <a:p>
            <a:r>
              <a:rPr lang="tr-TR" sz="800" dirty="0">
                <a:hlinkClick r:id="rId4"/>
              </a:rPr>
              <a:t>https://strongly.mda.org/fda-approves-avexis-zolgensma-for-treatment-of-spinal-muscular-atrophy-in-pediatric-patients/?_ga=2.33075064.790485625.1621344541-361133360.1621344541 </a:t>
            </a:r>
          </a:p>
          <a:p>
            <a:r>
              <a:rPr lang="tr-TR" sz="800" dirty="0">
                <a:hlinkClick r:id="rId4"/>
              </a:rPr>
              <a:t>https://www.healthline.com/health/spinal-muscular-atrophy/gene-therapy-for-spinal-muscular-atrophy#other-treatments</a:t>
            </a:r>
            <a:endParaRPr lang="tr-TR" sz="8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DD27B2B-9EAC-4A89-A036-3CBE68E7E90C}"/>
              </a:ext>
            </a:extLst>
          </p:cNvPr>
          <p:cNvSpPr/>
          <p:nvPr/>
        </p:nvSpPr>
        <p:spPr>
          <a:xfrm>
            <a:off x="5826514" y="2942802"/>
            <a:ext cx="59541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/>
              <a:t>Zolgensma</a:t>
            </a:r>
            <a:r>
              <a:rPr lang="tr-TR" b="1" dirty="0"/>
              <a:t> ™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Tek bir </a:t>
            </a:r>
            <a:r>
              <a:rPr lang="tr-TR" dirty="0" err="1"/>
              <a:t>intravenöz</a:t>
            </a:r>
            <a:r>
              <a:rPr lang="tr-TR" dirty="0"/>
              <a:t> (IV) uygulama yoluyla yapılır.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ABD’de yapılan çalışmalarda, </a:t>
            </a:r>
            <a:r>
              <a:rPr lang="tr-TR" dirty="0" err="1"/>
              <a:t>Zolgensma</a:t>
            </a:r>
            <a:r>
              <a:rPr lang="tr-TR" dirty="0"/>
              <a:t> ile tedavi edilen bebekler, SMA tip 1'li bebeklerden beklenenin ötesinde sağ kalım sürelerine ve ileri hareket işlevlerine ulaştığı,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% 95’inin kalıcı </a:t>
            </a:r>
            <a:r>
              <a:rPr lang="tr-TR" dirty="0" err="1"/>
              <a:t>ventilasyon</a:t>
            </a:r>
            <a:r>
              <a:rPr lang="tr-TR" dirty="0"/>
              <a:t> olmadan hayatta kaldığı,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% 47,6’sının desteksiz olarak en az 30 saniye oturabildiği,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1 hastanın emekleyebildiği ve 1 hastanın ise ayağa kalkabildiği görüldü. </a:t>
            </a:r>
          </a:p>
        </p:txBody>
      </p:sp>
    </p:spTree>
    <p:extLst>
      <p:ext uri="{BB962C8B-B14F-4D97-AF65-F5344CB8AC3E}">
        <p14:creationId xmlns:p14="http://schemas.microsoft.com/office/powerpoint/2010/main" val="295050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7E401F45-6EA8-4FBD-9B6B-8C752EDD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1641186" y="914400"/>
            <a:ext cx="8833427" cy="4968819"/>
          </a:xfrm>
          <a:prstGeom prst="rect">
            <a:avLst/>
          </a:prstGeom>
        </p:spPr>
      </p:pic>
      <p:sp>
        <p:nvSpPr>
          <p:cNvPr id="17" name="Dikdörtgen 16">
            <a:extLst>
              <a:ext uri="{FF2B5EF4-FFF2-40B4-BE49-F238E27FC236}">
                <a16:creationId xmlns:a16="http://schemas.microsoft.com/office/drawing/2014/main" id="{54F4AAA8-F98F-41F6-B2A1-9572024CEB44}"/>
              </a:ext>
            </a:extLst>
          </p:cNvPr>
          <p:cNvSpPr/>
          <p:nvPr/>
        </p:nvSpPr>
        <p:spPr>
          <a:xfrm>
            <a:off x="10774836" y="6655990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3"/>
              </a:rPr>
              <a:t>https://www.signsofsma.com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189219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utlu bir yatak">
            <a:extLst>
              <a:ext uri="{FF2B5EF4-FFF2-40B4-BE49-F238E27FC236}">
                <a16:creationId xmlns:a16="http://schemas.microsoft.com/office/drawing/2014/main" id="{81D30D34-EACF-414F-89CE-862343C15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9091" r="2073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B2AE142-0C2C-4EC1-BEB1-96A61F60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i="1" dirty="0" err="1"/>
              <a:t>Unutmayın</a:t>
            </a:r>
            <a:r>
              <a:rPr lang="en-US" sz="2300" i="1" dirty="0"/>
              <a:t>, </a:t>
            </a:r>
            <a:r>
              <a:rPr lang="en-US" sz="2300" i="1" dirty="0" err="1"/>
              <a:t>SMA'lı</a:t>
            </a:r>
            <a:r>
              <a:rPr lang="en-US" sz="2300" i="1" dirty="0"/>
              <a:t> </a:t>
            </a:r>
            <a:r>
              <a:rPr lang="en-US" sz="2300" i="1" dirty="0" err="1"/>
              <a:t>bebekler</a:t>
            </a:r>
            <a:r>
              <a:rPr lang="en-US" sz="2300" i="1" dirty="0"/>
              <a:t> </a:t>
            </a:r>
            <a:r>
              <a:rPr lang="en-US" sz="2300" i="1" dirty="0" err="1"/>
              <a:t>çevresine</a:t>
            </a:r>
            <a:r>
              <a:rPr lang="en-US" sz="2300" i="1" dirty="0"/>
              <a:t> </a:t>
            </a:r>
            <a:r>
              <a:rPr lang="en-US" sz="2300" i="1" dirty="0" err="1"/>
              <a:t>duyarlı</a:t>
            </a:r>
            <a:r>
              <a:rPr lang="en-US" sz="2300" i="1" dirty="0"/>
              <a:t>, </a:t>
            </a:r>
            <a:r>
              <a:rPr lang="tr-TR" sz="2300" i="1" dirty="0"/>
              <a:t>dikkatli</a:t>
            </a:r>
            <a:r>
              <a:rPr lang="en-US" sz="2300" i="1" dirty="0"/>
              <a:t> </a:t>
            </a:r>
            <a:r>
              <a:rPr lang="en-US" sz="2300" i="1" dirty="0" err="1"/>
              <a:t>ve</a:t>
            </a:r>
            <a:r>
              <a:rPr lang="en-US" sz="2300" i="1" dirty="0"/>
              <a:t> </a:t>
            </a:r>
            <a:r>
              <a:rPr lang="en-US" sz="2300" i="1" dirty="0" err="1"/>
              <a:t>güleç</a:t>
            </a:r>
            <a:r>
              <a:rPr lang="en-US" sz="2300" i="1" dirty="0"/>
              <a:t> </a:t>
            </a:r>
            <a:r>
              <a:rPr lang="en-US" sz="2300" i="1" dirty="0" err="1"/>
              <a:t>olabilirler</a:t>
            </a:r>
            <a:r>
              <a:rPr lang="en-US" sz="2300" i="1" dirty="0"/>
              <a:t>. Mutlu </a:t>
            </a:r>
            <a:r>
              <a:rPr lang="en-US" sz="2300" i="1" dirty="0" err="1"/>
              <a:t>görünebilirler</a:t>
            </a:r>
            <a:r>
              <a:rPr lang="en-US" sz="2300" i="1" dirty="0"/>
              <a:t> </a:t>
            </a:r>
            <a:r>
              <a:rPr lang="en-US" sz="2300" i="1" dirty="0" err="1"/>
              <a:t>ve</a:t>
            </a:r>
            <a:r>
              <a:rPr lang="en-US" sz="2300" i="1" dirty="0"/>
              <a:t> </a:t>
            </a:r>
            <a:r>
              <a:rPr lang="en-US" sz="2300" i="1" dirty="0" err="1"/>
              <a:t>bu</a:t>
            </a:r>
            <a:r>
              <a:rPr lang="en-US" sz="2300" i="1" dirty="0"/>
              <a:t> da </a:t>
            </a:r>
            <a:r>
              <a:rPr lang="en-US" sz="2300" i="1" dirty="0" err="1"/>
              <a:t>sorunun</a:t>
            </a:r>
            <a:r>
              <a:rPr lang="en-US" sz="2300" i="1" dirty="0"/>
              <a:t> </a:t>
            </a:r>
            <a:r>
              <a:rPr lang="en-US" sz="2300" i="1" dirty="0" err="1"/>
              <a:t>daha</a:t>
            </a:r>
            <a:r>
              <a:rPr lang="en-US" sz="2300" i="1" dirty="0"/>
              <a:t> </a:t>
            </a:r>
            <a:r>
              <a:rPr lang="en-US" sz="2300" i="1" dirty="0" err="1"/>
              <a:t>geç</a:t>
            </a:r>
            <a:r>
              <a:rPr lang="en-US" sz="2300" i="1" dirty="0"/>
              <a:t> </a:t>
            </a:r>
            <a:r>
              <a:rPr lang="en-US" sz="2300" i="1" dirty="0" err="1"/>
              <a:t>farkedilmesine</a:t>
            </a:r>
            <a:r>
              <a:rPr lang="en-US" sz="2300" i="1" dirty="0"/>
              <a:t> </a:t>
            </a:r>
            <a:r>
              <a:rPr lang="en-US" sz="2300" i="1" dirty="0" err="1"/>
              <a:t>yol</a:t>
            </a:r>
            <a:r>
              <a:rPr lang="en-US" sz="2300" i="1" dirty="0"/>
              <a:t> </a:t>
            </a:r>
            <a:r>
              <a:rPr lang="en-US" sz="2300" i="1" dirty="0" err="1"/>
              <a:t>açabilir</a:t>
            </a:r>
            <a:r>
              <a:rPr lang="en-US" sz="2300" i="1" dirty="0"/>
              <a:t>. </a:t>
            </a:r>
            <a:r>
              <a:rPr lang="en-US" sz="2300" i="1" dirty="0" err="1"/>
              <a:t>Ancak</a:t>
            </a:r>
            <a:r>
              <a:rPr lang="en-US" sz="2300" i="1" dirty="0"/>
              <a:t> </a:t>
            </a:r>
            <a:r>
              <a:rPr lang="en-US" sz="2300" i="1" dirty="0" err="1"/>
              <a:t>bir</a:t>
            </a:r>
            <a:r>
              <a:rPr lang="en-US" sz="2300" i="1" dirty="0"/>
              <a:t> </a:t>
            </a:r>
            <a:r>
              <a:rPr lang="en-US" sz="2300" i="1" dirty="0" err="1"/>
              <a:t>şeylerin</a:t>
            </a:r>
            <a:r>
              <a:rPr lang="en-US" sz="2300" i="1" dirty="0"/>
              <a:t> </a:t>
            </a:r>
            <a:r>
              <a:rPr lang="en-US" sz="2300" i="1" dirty="0" err="1"/>
              <a:t>ters</a:t>
            </a:r>
            <a:r>
              <a:rPr lang="en-US" sz="2300" i="1" dirty="0"/>
              <a:t> </a:t>
            </a:r>
            <a:r>
              <a:rPr lang="en-US" sz="2300" i="1" dirty="0" err="1"/>
              <a:t>gittiğini</a:t>
            </a:r>
            <a:r>
              <a:rPr lang="en-US" sz="2300" i="1" dirty="0"/>
              <a:t> </a:t>
            </a:r>
            <a:r>
              <a:rPr lang="en-US" sz="2300" i="1" dirty="0" err="1"/>
              <a:t>hissederseniz</a:t>
            </a:r>
            <a:r>
              <a:rPr lang="en-US" sz="2300" i="1" dirty="0"/>
              <a:t>, </a:t>
            </a:r>
            <a:r>
              <a:rPr lang="en-US" sz="2300" i="1" dirty="0" err="1"/>
              <a:t>doktorunuza</a:t>
            </a:r>
            <a:r>
              <a:rPr lang="en-US" sz="2300" i="1" dirty="0"/>
              <a:t> </a:t>
            </a:r>
            <a:r>
              <a:rPr lang="en-US" sz="2300" i="1" dirty="0" err="1"/>
              <a:t>görünmekten</a:t>
            </a:r>
            <a:r>
              <a:rPr lang="en-US" sz="2300" i="1" dirty="0"/>
              <a:t> </a:t>
            </a:r>
            <a:r>
              <a:rPr lang="en-US" sz="2300" i="1" dirty="0" err="1"/>
              <a:t>çekinmeyin</a:t>
            </a:r>
            <a:r>
              <a:rPr lang="en-US" sz="2300" i="1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872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85A005B-B9F3-4EC8-A6DD-04CD84C0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tr-TR" sz="4600" b="1">
                <a:latin typeface="Arial" panose="020B0604020202020204" pitchFamily="34" charset="0"/>
                <a:cs typeface="Arial" panose="020B0604020202020204" pitchFamily="34" charset="0"/>
              </a:rPr>
              <a:t>Referanslar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B01E3-33DA-4B68-A5E7-DEC211E6D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tr-TR" sz="1100" dirty="0">
                <a:hlinkClick r:id="rId2"/>
              </a:rPr>
              <a:t>https://www.signsofsma.com</a:t>
            </a:r>
            <a:endParaRPr lang="tr-TR" sz="1100" dirty="0"/>
          </a:p>
          <a:p>
            <a:r>
              <a:rPr lang="tr-TR" sz="1100" dirty="0">
                <a:hlinkClick r:id="rId3"/>
              </a:rPr>
              <a:t>https://www.tmftp.org/files/uzman-gorusleri/sma_bilgilendirme21.pdf</a:t>
            </a:r>
            <a:endParaRPr lang="tr-TR" sz="1100" dirty="0"/>
          </a:p>
          <a:p>
            <a:r>
              <a:rPr lang="tr-TR" sz="1100" dirty="0">
                <a:hlinkClick r:id="rId4"/>
              </a:rPr>
              <a:t>https://dergipark.org.tr/tr/download/article-file/53499</a:t>
            </a:r>
            <a:endParaRPr lang="tr-TR" sz="1100" dirty="0"/>
          </a:p>
          <a:p>
            <a:r>
              <a:rPr lang="tr-TR" sz="1100" dirty="0">
                <a:hlinkClick r:id="rId5"/>
              </a:rPr>
              <a:t>https://www.ninds.nih.gov/Disorders/All-Disorders/Spinal-Muscular-Atrophy-Information-Page</a:t>
            </a:r>
            <a:endParaRPr lang="tr-TR" sz="1100" dirty="0"/>
          </a:p>
          <a:p>
            <a:r>
              <a:rPr lang="tr-TR" sz="1100" dirty="0">
                <a:hlinkClick r:id="rId6"/>
              </a:rPr>
              <a:t>https://pediatrics.aappublications.org/content/146/3/e20200729</a:t>
            </a:r>
            <a:endParaRPr lang="tr-TR" sz="1100" dirty="0"/>
          </a:p>
          <a:p>
            <a:r>
              <a:rPr lang="tr-TR" sz="1100" dirty="0">
                <a:hlinkClick r:id="rId7"/>
              </a:rPr>
              <a:t>https://www.mda.org/disease/spinal-muscular-atrophy</a:t>
            </a:r>
            <a:endParaRPr lang="tr-TR" sz="1100" dirty="0"/>
          </a:p>
          <a:p>
            <a:r>
              <a:rPr lang="tr-TR" sz="1100" dirty="0">
                <a:hlinkClick r:id="rId8"/>
              </a:rPr>
              <a:t>https://www.healthline.com/health/spinal-muscular-atrophy/gene-therapy-for-spinal-muscular-atrophy#other-treatments</a:t>
            </a:r>
            <a:endParaRPr lang="tr-TR" sz="1100" dirty="0"/>
          </a:p>
          <a:p>
            <a:endParaRPr lang="tr-TR" sz="1100" dirty="0"/>
          </a:p>
          <a:p>
            <a:endParaRPr lang="tr-TR" sz="700" dirty="0"/>
          </a:p>
        </p:txBody>
      </p:sp>
    </p:spTree>
    <p:extLst>
      <p:ext uri="{BB962C8B-B14F-4D97-AF65-F5344CB8AC3E}">
        <p14:creationId xmlns:p14="http://schemas.microsoft.com/office/powerpoint/2010/main" val="150690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4349390-6C0C-4CEE-99A1-124E32E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SMA NEDİR?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9F4494-CAA1-4C92-88EB-1DE1413F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r>
              <a:rPr lang="tr-TR" sz="1700" dirty="0" err="1"/>
              <a:t>Spinal</a:t>
            </a:r>
            <a:r>
              <a:rPr lang="tr-TR" sz="1700" dirty="0"/>
              <a:t> </a:t>
            </a:r>
            <a:r>
              <a:rPr lang="tr-TR" sz="1700" dirty="0" err="1"/>
              <a:t>musküler</a:t>
            </a:r>
            <a:r>
              <a:rPr lang="tr-TR" sz="1700" dirty="0"/>
              <a:t> </a:t>
            </a:r>
            <a:r>
              <a:rPr lang="tr-TR" sz="1700" dirty="0" err="1"/>
              <a:t>atrofi</a:t>
            </a:r>
            <a:r>
              <a:rPr lang="tr-TR" sz="1700" dirty="0"/>
              <a:t> (SMA), sinirlerin kaybolmasıyla birlikte kasların zayıflamasına neden olan genetik geçişli bir hastalıktır. </a:t>
            </a:r>
          </a:p>
          <a:p>
            <a:r>
              <a:rPr lang="tr-TR" sz="1700" dirty="0"/>
              <a:t>Kas zayıflamasının nedeni, vücuttaki kas hareketini kontrol eden, motor nöron adı verilen özel sinir hücrelerinin bozulması ve çalışmayı durdurmasıdır.</a:t>
            </a:r>
          </a:p>
        </p:txBody>
      </p:sp>
      <p:pic>
        <p:nvPicPr>
          <p:cNvPr id="12" name="İçerik Yer Tutucusu 16">
            <a:extLst>
              <a:ext uri="{FF2B5EF4-FFF2-40B4-BE49-F238E27FC236}">
                <a16:creationId xmlns:a16="http://schemas.microsoft.com/office/drawing/2014/main" id="{E79A560C-5142-4764-80BA-5156EF238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9" y="2676139"/>
            <a:ext cx="10059742" cy="397359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3DC3890C-6B8D-41E2-86D8-A8A7BECC5CEB}"/>
              </a:ext>
            </a:extLst>
          </p:cNvPr>
          <p:cNvSpPr/>
          <p:nvPr/>
        </p:nvSpPr>
        <p:spPr>
          <a:xfrm>
            <a:off x="10774836" y="6655990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3"/>
              </a:rPr>
              <a:t>https://www.signsofsma.com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82766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4349390-6C0C-4CEE-99A1-124E32E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SMA NASIL OLUŞUR?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9F4494-CAA1-4C92-88EB-1DE1413F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5902372" cy="1645920"/>
          </a:xfrm>
        </p:spPr>
        <p:txBody>
          <a:bodyPr anchor="ctr">
            <a:normAutofit/>
          </a:bodyPr>
          <a:lstStyle/>
          <a:p>
            <a:r>
              <a:rPr lang="tr-TR" sz="1800" dirty="0"/>
              <a:t>Yeterli SMN proteini üretilemediği için motor nöronlar çalışmayı durdurur ve buna bağlı olarak kaslar zayıflayıp güçsüzleşir.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3073B44-BF66-4009-90C1-C4852133DD84}"/>
              </a:ext>
            </a:extLst>
          </p:cNvPr>
          <p:cNvSpPr/>
          <p:nvPr/>
        </p:nvSpPr>
        <p:spPr>
          <a:xfrm>
            <a:off x="449127" y="2987329"/>
            <a:ext cx="56468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Survival</a:t>
            </a:r>
            <a:r>
              <a:rPr lang="tr-TR" dirty="0"/>
              <a:t> motor nöron (SMN) proteini adı verilen bir protein, motor nöronların düzgün çalışabilmesi için hayati önem taşır.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SMN proteini olmadan, omurilikteki motor nöronlar çalışamaz ve kaslar zayıflar.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SMN proteini vücutta SMN geninden yapılır.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SMA'da</a:t>
            </a:r>
            <a:r>
              <a:rPr lang="tr-TR" dirty="0"/>
              <a:t> SMN1 olarak bilinen ana SMN geni hatalı veya eksiktir.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SMN2 olarak bilinen ve daha çok "yedek" gibi davranan ve yalnızca küçük miktarlarda SMN proteini üreten ikinci bir SMN geni vardır ancak bu düzgün çalışma için yeterli değildir.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DD4522A-7181-46BD-9CE7-67AE3D7B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7520" r="3302" b="2047"/>
          <a:stretch/>
        </p:blipFill>
        <p:spPr>
          <a:xfrm>
            <a:off x="6074990" y="2818369"/>
            <a:ext cx="5646873" cy="3585280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CF9FDDF0-4A48-4D13-9CDB-7CD6405235D8}"/>
              </a:ext>
            </a:extLst>
          </p:cNvPr>
          <p:cNvSpPr/>
          <p:nvPr/>
        </p:nvSpPr>
        <p:spPr>
          <a:xfrm>
            <a:off x="10774837" y="6659854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3"/>
              </a:rPr>
              <a:t>https://www.signsofsma.com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49557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4349390-6C0C-4CEE-99A1-124E32E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Autofit/>
          </a:bodyPr>
          <a:lstStyle/>
          <a:p>
            <a:r>
              <a:rPr lang="tr-T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SMA’NIN KALITSAL GEÇİŞİ NASIL OLUR?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D35C148-52A6-4138-8F8A-34E5962B2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18" y="640080"/>
            <a:ext cx="4378603" cy="5577840"/>
          </a:xfrm>
          <a:prstGeom prst="rect">
            <a:avLst/>
          </a:prstGeom>
        </p:spPr>
      </p:pic>
      <p:sp>
        <p:nvSpPr>
          <p:cNvPr id="3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9F4494-CAA1-4C92-88EB-1DE1413F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tr-TR" sz="1500" dirty="0"/>
              <a:t>SMA %95 kalıtsaldır, ancak bazen SMN1 genindeki rastgele bir hatadan kaynaklanabilir.</a:t>
            </a:r>
          </a:p>
          <a:p>
            <a:r>
              <a:rPr lang="tr-TR" sz="1500" dirty="0"/>
              <a:t>Çocuklar, her ebeveynden bir kopya olmak üzere SMN1 geninin iki kopyasını miras alır.</a:t>
            </a:r>
          </a:p>
          <a:p>
            <a:pPr>
              <a:spcAft>
                <a:spcPts val="600"/>
              </a:spcAft>
            </a:pPr>
            <a:r>
              <a:rPr lang="tr-TR" sz="1500" dirty="0"/>
              <a:t>Bir sağlıklı ve bir hatalı SMN1 genine sahip kişiler taşıyıcı olarak bilinir. </a:t>
            </a:r>
          </a:p>
          <a:p>
            <a:pPr>
              <a:spcAft>
                <a:spcPts val="600"/>
              </a:spcAft>
            </a:pPr>
            <a:r>
              <a:rPr lang="tr-TR" sz="1500" dirty="0"/>
              <a:t>58 kişiden 1’i bu hastalık mutasyonunun taşıyıcısıdır ve SMA belirtisi göstermezler.</a:t>
            </a:r>
          </a:p>
          <a:p>
            <a:pPr>
              <a:spcAft>
                <a:spcPts val="600"/>
              </a:spcAft>
            </a:pPr>
            <a:r>
              <a:rPr lang="tr-TR" sz="1500" dirty="0"/>
              <a:t>Her iki ebeveyn de taşıyıcıysa, bebeğin </a:t>
            </a:r>
            <a:r>
              <a:rPr lang="tr-TR" sz="1500" dirty="0" err="1"/>
              <a:t>SMA’lı</a:t>
            </a:r>
            <a:r>
              <a:rPr lang="tr-TR" sz="1500" dirty="0"/>
              <a:t> olma olasılığı %25'tir.</a:t>
            </a:r>
          </a:p>
          <a:p>
            <a:pPr>
              <a:spcAft>
                <a:spcPts val="600"/>
              </a:spcAft>
            </a:pPr>
            <a:r>
              <a:rPr lang="tr-TR" sz="1500" dirty="0"/>
              <a:t>Bu da 10.000 - 12.000 canlı doğumda 1 çocuğu etkiler.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2B716E3E-B46A-412E-8150-AC149F450203}"/>
              </a:ext>
            </a:extLst>
          </p:cNvPr>
          <p:cNvSpPr/>
          <p:nvPr/>
        </p:nvSpPr>
        <p:spPr>
          <a:xfrm>
            <a:off x="9033812" y="6525324"/>
            <a:ext cx="3158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800" dirty="0">
                <a:hlinkClick r:id="rId3"/>
              </a:rPr>
              <a:t>https://www.signsofsma.com</a:t>
            </a:r>
            <a:endParaRPr lang="tr-TR" sz="800" dirty="0"/>
          </a:p>
          <a:p>
            <a:pPr algn="r"/>
            <a:r>
              <a:rPr lang="tr-TR" sz="800" dirty="0">
                <a:hlinkClick r:id="rId4"/>
              </a:rPr>
              <a:t>https://www.tmftp.org/files/uzman-gorusleri/sma_bilgilendirme21.pdf</a:t>
            </a:r>
            <a:endParaRPr lang="tr-TR" sz="800" dirty="0"/>
          </a:p>
          <a:p>
            <a:pPr algn="r"/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23097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4349390-6C0C-4CEE-99A1-124E32E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SMA TANISI NASIL KONUR?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9F4494-CAA1-4C92-88EB-1DE1413F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5902372" cy="1645920"/>
          </a:xfrm>
        </p:spPr>
        <p:txBody>
          <a:bodyPr anchor="ctr">
            <a:normAutofit/>
          </a:bodyPr>
          <a:lstStyle/>
          <a:p>
            <a:r>
              <a:rPr lang="tr-TR" sz="1800" dirty="0"/>
              <a:t>Amerikan Kadın Doğum Uzmanları Koleji (ACOG), </a:t>
            </a:r>
            <a:r>
              <a:rPr lang="tr-TR" sz="1800" dirty="0" err="1"/>
              <a:t>spinal</a:t>
            </a:r>
            <a:r>
              <a:rPr lang="tr-TR" sz="1800" dirty="0"/>
              <a:t> </a:t>
            </a:r>
            <a:r>
              <a:rPr lang="tr-TR" sz="1800" dirty="0" err="1"/>
              <a:t>musküler</a:t>
            </a:r>
            <a:r>
              <a:rPr lang="tr-TR" sz="1800" dirty="0"/>
              <a:t> </a:t>
            </a:r>
            <a:r>
              <a:rPr lang="tr-TR" sz="1800" dirty="0" err="1"/>
              <a:t>atrofi</a:t>
            </a:r>
            <a:r>
              <a:rPr lang="tr-TR" sz="1800" dirty="0"/>
              <a:t> taramasını, gebelik düşünen veya halihazırda hamile olan tüm kadınlara önerilmesini desteklemektedir.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3073B44-BF66-4009-90C1-C4852133DD84}"/>
              </a:ext>
            </a:extLst>
          </p:cNvPr>
          <p:cNvSpPr/>
          <p:nvPr/>
        </p:nvSpPr>
        <p:spPr>
          <a:xfrm>
            <a:off x="406129" y="2492029"/>
            <a:ext cx="494503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tr-TR" b="1" dirty="0"/>
              <a:t>Taşıyıcıların Belirlenmesi: </a:t>
            </a:r>
          </a:p>
          <a:p>
            <a:endParaRPr lang="tr-T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Öncelikli tarama olup, gebelik öncesi dönemde anne adayının taranması önemlidir.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Anne adayı taşıyıcı değilse başka test yapmaya gerek kalmaz.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Anne adayı taşıyıcı ise, baba adayının taşıyıcılık yönünden taranması önemlidir.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Anne ve baba adayı taşıyıcı ise PGD ile birlikte IVF uygulanarak sağlıklı embriyo seçimi yapılabilir.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Taşıyıcı olan anne ve baba adayı gebelik sırasında başvurmuş ise prenatal tanı uygulanmalıdır.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Taşıyıcılık durumu bilinmeyen anne ve baba adayı gebelik sırasında başvurmuş ise, hem anne hem de baba adayından taşıyıcılık taraması yapılmalıdır.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0D480016-629A-4D25-B081-0A023556CD14}"/>
              </a:ext>
            </a:extLst>
          </p:cNvPr>
          <p:cNvSpPr/>
          <p:nvPr/>
        </p:nvSpPr>
        <p:spPr>
          <a:xfrm>
            <a:off x="9022543" y="6642556"/>
            <a:ext cx="31694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2"/>
              </a:rPr>
              <a:t>https://www.tmftp.org/files/uzman-gorusleri/sma_bilgilendirme21.pdf</a:t>
            </a:r>
            <a:endParaRPr lang="tr-TR" sz="800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DC26B9B1-60DA-4C08-AA0B-8D4CBF009E74}"/>
              </a:ext>
            </a:extLst>
          </p:cNvPr>
          <p:cNvSpPr/>
          <p:nvPr/>
        </p:nvSpPr>
        <p:spPr>
          <a:xfrm>
            <a:off x="6227492" y="2474332"/>
            <a:ext cx="555837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2.   Doğum Öncesi Tanı: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Prenatal tanı hem anne ve hem de baba taşıyıcı ise hastalık riski %25 olan </a:t>
            </a:r>
            <a:r>
              <a:rPr lang="tr-TR" sz="1600" dirty="0" err="1"/>
              <a:t>fetuslar</a:t>
            </a:r>
            <a:r>
              <a:rPr lang="tr-TR" sz="1600" dirty="0"/>
              <a:t> için yapılır.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/>
              <a:t>Koriyon</a:t>
            </a:r>
            <a:r>
              <a:rPr lang="tr-TR" sz="1600" dirty="0"/>
              <a:t> </a:t>
            </a:r>
            <a:r>
              <a:rPr lang="tr-TR" sz="1600" dirty="0" err="1"/>
              <a:t>villus</a:t>
            </a:r>
            <a:r>
              <a:rPr lang="tr-TR" sz="1600" dirty="0"/>
              <a:t> biyopsisi ya da </a:t>
            </a:r>
            <a:r>
              <a:rPr lang="tr-TR" sz="1600" dirty="0" err="1"/>
              <a:t>amniyosentez</a:t>
            </a:r>
            <a:r>
              <a:rPr lang="tr-TR" sz="1600" dirty="0"/>
              <a:t> ile elde edilen </a:t>
            </a:r>
            <a:r>
              <a:rPr lang="tr-TR" sz="1600" dirty="0" err="1"/>
              <a:t>fetal</a:t>
            </a:r>
            <a:r>
              <a:rPr lang="tr-TR" sz="1600" dirty="0"/>
              <a:t> DNA analizine dayanır.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Anne ve baba taşıyıcı iseler prenatal tanı talep edebilirler.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Anne ve baba taşıyıcı değil ise prenatal tanı gereksizdir.</a:t>
            </a:r>
          </a:p>
          <a:p>
            <a:pPr lvl="1"/>
            <a:endParaRPr lang="tr-TR" sz="1600" dirty="0"/>
          </a:p>
          <a:p>
            <a:pPr marL="342900" indent="-342900">
              <a:buAutoNum type="arabicPeriod" startAt="3"/>
            </a:pPr>
            <a:r>
              <a:rPr lang="tr-TR" b="1" dirty="0" err="1"/>
              <a:t>Yenidoğanlar’ın</a:t>
            </a:r>
            <a:r>
              <a:rPr lang="tr-TR" b="1" dirty="0"/>
              <a:t> Taranması: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Hastalık belirtileri başlamadan önce hastalık varlığını belirlemeye yarar.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Tedaviye ne kadar erken başlanırsa sonuçları o kadar iyi olur.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/>
              <a:t>SMA hastalığı Amerika Birleşik Devletleri’nde bazı eyaletlerde önerilen Tarama Paneli içerisinde yer almaktadır. </a:t>
            </a:r>
          </a:p>
        </p:txBody>
      </p:sp>
    </p:spTree>
    <p:extLst>
      <p:ext uri="{BB962C8B-B14F-4D97-AF65-F5344CB8AC3E}">
        <p14:creationId xmlns:p14="http://schemas.microsoft.com/office/powerpoint/2010/main" val="170980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51C5530-6BE5-4F1E-AE94-C8D99F85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 fontScale="90000"/>
          </a:bodyPr>
          <a:lstStyle/>
          <a:p>
            <a:r>
              <a:rPr lang="tr-TR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SMA’NIN ERKEN BULGULARI NELERDİR?</a:t>
            </a:r>
          </a:p>
        </p:txBody>
      </p:sp>
      <p:pic>
        <p:nvPicPr>
          <p:cNvPr id="4" name="Baby 0-6 months poor head control early symptom of Spinal Muscular Atrophy (SMA)">
            <a:hlinkClick r:id="" action="ppaction://media"/>
            <a:extLst>
              <a:ext uri="{FF2B5EF4-FFF2-40B4-BE49-F238E27FC236}">
                <a16:creationId xmlns:a16="http://schemas.microsoft.com/office/drawing/2014/main" id="{974D0F21-F51E-4A8C-8EF9-028E67437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936" y="1893665"/>
            <a:ext cx="5458968" cy="3070669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DA8FE-3567-4967-A288-00DFADD2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tr-TR" sz="2400" b="1" dirty="0"/>
              <a:t>1. Zayıf Baş Kontrolü</a:t>
            </a:r>
          </a:p>
          <a:p>
            <a:pPr lvl="1"/>
            <a:r>
              <a:rPr lang="tr-TR" sz="1700" dirty="0"/>
              <a:t>Bebeğiniz sırtüstü yattığında, başını bir yandan diğer yana hareket ettirmek ve başını kaldırmak için mücadele edebilir.</a:t>
            </a:r>
          </a:p>
          <a:p>
            <a:pPr lvl="1"/>
            <a:r>
              <a:rPr lang="tr-TR" sz="1700" dirty="0"/>
              <a:t>Bebeğinizi tutarken, başını yukarı kaldırmakta ve bir yandan diğer yana hareket ettirmekte kısa bir süre için bile olsa zorlanabilir.</a:t>
            </a:r>
          </a:p>
          <a:p>
            <a:pPr lvl="1"/>
            <a:r>
              <a:rPr lang="tr-TR" sz="1700" dirty="0"/>
              <a:t>Bebeğiniz karın üstü yatarken başını kaldırmakta ve bir yandan diğer yana hareket ettirmekte güçlük çekebilir.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2376BE19-4787-41FA-BE3D-BF48F18EEF30}"/>
              </a:ext>
            </a:extLst>
          </p:cNvPr>
          <p:cNvSpPr/>
          <p:nvPr/>
        </p:nvSpPr>
        <p:spPr>
          <a:xfrm>
            <a:off x="10774836" y="6655990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>
                <a:hlinkClick r:id="rId5"/>
              </a:rPr>
              <a:t>https://www.signsofsma.com</a:t>
            </a:r>
            <a:endParaRPr lang="tr-TR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630936" y="4964334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769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51C5530-6BE5-4F1E-AE94-C8D99F85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Autofit/>
          </a:bodyPr>
          <a:lstStyle/>
          <a:p>
            <a:r>
              <a:rPr lang="tr-TR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SMA’NIN ERKEN BULGULARI NELERDİR?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DA8FE-3567-4967-A288-00DFADD2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tr-TR" sz="2400" b="1" dirty="0"/>
              <a:t>2. Güçsüz Bacak &amp; Kol</a:t>
            </a:r>
          </a:p>
          <a:p>
            <a:pPr lvl="1"/>
            <a:r>
              <a:rPr lang="tr-TR" sz="1700" dirty="0"/>
              <a:t>Bebeğiniz sırtüstü yatarken kollarını ve bacaklarını çok fazla hareket ettiremeyebilir, nadiren bacaklarını itekleyebilir veya kollarını vücudundan uzaklaştırabilir. </a:t>
            </a:r>
          </a:p>
          <a:p>
            <a:pPr lvl="1"/>
            <a:r>
              <a:rPr lang="tr-TR" sz="1700" dirty="0"/>
              <a:t>Kollarını ve bacaklarını yukarı kaldırmak için mücadele edebilirler, bir şeylere uzanmak için mücadele edebilirler ve bacakları 'kurbağa bacağı' pozisyonunda olabilir.</a:t>
            </a:r>
          </a:p>
          <a:p>
            <a:pPr lvl="1"/>
            <a:r>
              <a:rPr lang="tr-TR" sz="1700" dirty="0"/>
              <a:t>Bebeğinizin kolları ve bacakları zayıf ve güçsüz görünebilir, özellikle bacakları sarkık görünebilir veya tutulduğunda gevşek hissedilebilir.</a:t>
            </a:r>
          </a:p>
        </p:txBody>
      </p:sp>
      <p:pic>
        <p:nvPicPr>
          <p:cNvPr id="5" name="Baby 0-6 months has weak legs and arms i a early symptoms of Spinal Muscular Atrophy (SMA) in babies">
            <a:hlinkClick r:id="" action="ppaction://media"/>
            <a:extLst>
              <a:ext uri="{FF2B5EF4-FFF2-40B4-BE49-F238E27FC236}">
                <a16:creationId xmlns:a16="http://schemas.microsoft.com/office/drawing/2014/main" id="{2FAB8048-5064-40BA-860C-B0F521211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048" y="1893665"/>
            <a:ext cx="5458968" cy="3070669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1356815A-E7D4-4796-AF59-4070C47719B4}"/>
              </a:ext>
            </a:extLst>
          </p:cNvPr>
          <p:cNvSpPr/>
          <p:nvPr/>
        </p:nvSpPr>
        <p:spPr>
          <a:xfrm>
            <a:off x="10774836" y="6655990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5"/>
              </a:rPr>
              <a:t>https://www.signsofsma.com</a:t>
            </a:r>
            <a:endParaRPr lang="tr-TR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10818398" y="4964334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52823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51C5530-6BE5-4F1E-AE94-C8D99F85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 fontScale="90000"/>
          </a:bodyPr>
          <a:lstStyle/>
          <a:p>
            <a:r>
              <a:rPr lang="tr-TR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SMA’NIN ERKEN BULGULARI NELERDİR?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DA8FE-3567-4967-A288-00DFADD2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tr-TR" sz="2400" b="1" dirty="0"/>
              <a:t>3. Hızlı Karın Solunumu</a:t>
            </a:r>
          </a:p>
          <a:p>
            <a:pPr lvl="1"/>
            <a:r>
              <a:rPr lang="tr-TR" sz="1700" dirty="0"/>
              <a:t>Bebeğiniz dinlenirken bile hızlı nefes alabilir ve derin nefes alıp vermiyor gibi görünebilir.</a:t>
            </a:r>
          </a:p>
          <a:p>
            <a:pPr lvl="1"/>
            <a:r>
              <a:rPr lang="tr-TR" sz="1700" dirty="0"/>
              <a:t>Nefes alırken, göbeği göğsünden daha fazla yukarı ve aşağı hareket edebilir.</a:t>
            </a:r>
          </a:p>
          <a:p>
            <a:pPr lvl="1"/>
            <a:r>
              <a:rPr lang="tr-TR" sz="1700" dirty="0"/>
              <a:t>Bu görüntü en kolay şekilde sırt üstü yatarken ve vücutlarının üst yarısında kıyafet yokken görülür.</a:t>
            </a:r>
          </a:p>
        </p:txBody>
      </p:sp>
      <p:pic>
        <p:nvPicPr>
          <p:cNvPr id="5" name="Baby 0-6 months fast belly breathing early symptoms of spinal muscular atrophy (SMA) in babies">
            <a:hlinkClick r:id="" action="ppaction://media"/>
            <a:extLst>
              <a:ext uri="{FF2B5EF4-FFF2-40B4-BE49-F238E27FC236}">
                <a16:creationId xmlns:a16="http://schemas.microsoft.com/office/drawing/2014/main" id="{BB8E55EC-02A5-4FDA-A33B-ABA215551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856" y="1890522"/>
            <a:ext cx="5470144" cy="3076956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AB09099B-00BF-4744-8752-B3F0E4146957}"/>
              </a:ext>
            </a:extLst>
          </p:cNvPr>
          <p:cNvSpPr/>
          <p:nvPr/>
        </p:nvSpPr>
        <p:spPr>
          <a:xfrm>
            <a:off x="10774836" y="6655990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5"/>
              </a:rPr>
              <a:t>https://www.signsofsma.com</a:t>
            </a:r>
            <a:endParaRPr lang="tr-TR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630936" y="4964334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477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51C5530-6BE5-4F1E-AE94-C8D99F85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Autofit/>
          </a:bodyPr>
          <a:lstStyle/>
          <a:p>
            <a:r>
              <a:rPr lang="tr-TR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SMA’NIN ERKEN BULGULARI NELERDİR?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DA8FE-3567-4967-A288-00DFADD2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/>
              <a:t>4. Cılız Ağlama &amp; Öksürme</a:t>
            </a:r>
          </a:p>
          <a:p>
            <a:pPr lvl="1"/>
            <a:r>
              <a:rPr lang="tr-TR" sz="1700" dirty="0"/>
              <a:t>Bebeğinizin ağlamasını duymak zor olabilir ve zayıf görünebilir.</a:t>
            </a:r>
          </a:p>
          <a:p>
            <a:pPr lvl="1"/>
            <a:r>
              <a:rPr lang="tr-TR" sz="1700" dirty="0"/>
              <a:t>Ayrıca mukusu temizlemek için de uğraşırlar; öksürükleri zayıf gelebilir ve tekrar tekrar öksürebilir ve kulağa hırıltılı gelebilir.</a:t>
            </a:r>
          </a:p>
          <a:p>
            <a:pPr marL="0" indent="0">
              <a:buNone/>
            </a:pPr>
            <a:r>
              <a:rPr lang="tr-TR" sz="2400" b="1" dirty="0"/>
              <a:t>5. Yutma &amp; Beslenme Güçlüğü</a:t>
            </a:r>
          </a:p>
          <a:p>
            <a:pPr lvl="1"/>
            <a:r>
              <a:rPr lang="tr-TR" sz="1700" dirty="0"/>
              <a:t>Bebeğiniz beslenirken güçsüzlük nedeniyle emmek veya yutmak için mücadele edebilir. Bu boğulmaya neden olabilir ve kilo almalarını zorlaştırabilir.</a:t>
            </a:r>
          </a:p>
          <a:p>
            <a:pPr lvl="1"/>
            <a:r>
              <a:rPr lang="tr-TR" sz="1700" dirty="0"/>
              <a:t>Yutmaya çabalarken yavaş olduklarını fark edebilirsiniz.</a:t>
            </a:r>
          </a:p>
        </p:txBody>
      </p:sp>
      <p:pic>
        <p:nvPicPr>
          <p:cNvPr id="4" name="Baby 0-6 months weak cough and cry early Spinal Muscular Atrophy (SMA) symptoms in babies">
            <a:hlinkClick r:id="" action="ppaction://media"/>
            <a:extLst>
              <a:ext uri="{FF2B5EF4-FFF2-40B4-BE49-F238E27FC236}">
                <a16:creationId xmlns:a16="http://schemas.microsoft.com/office/drawing/2014/main" id="{7E2F6013-CB37-4AC4-A15B-2C744EEF0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048" y="1893665"/>
            <a:ext cx="5458968" cy="3070669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3FE00B29-3CB0-417D-BE42-FDBFBFC0BD58}"/>
              </a:ext>
            </a:extLst>
          </p:cNvPr>
          <p:cNvSpPr/>
          <p:nvPr/>
        </p:nvSpPr>
        <p:spPr>
          <a:xfrm>
            <a:off x="10774836" y="6655990"/>
            <a:ext cx="14171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hlinkClick r:id="rId5"/>
              </a:rPr>
              <a:t>https://www.signsofsma.com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37285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1187</Words>
  <Application>Microsoft Office PowerPoint</Application>
  <PresentationFormat>Geniş ekran</PresentationFormat>
  <Paragraphs>115</Paragraphs>
  <Slides>13</Slides>
  <Notes>0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Cordia New</vt:lpstr>
      <vt:lpstr>Office Teması</vt:lpstr>
      <vt:lpstr>SPİNAL MUSKÜLER ATROFİ (SMA)</vt:lpstr>
      <vt:lpstr>SMA NEDİR?</vt:lpstr>
      <vt:lpstr>SMA NASIL OLUŞUR?</vt:lpstr>
      <vt:lpstr>SMA’NIN KALITSAL GEÇİŞİ NASIL OLUR?</vt:lpstr>
      <vt:lpstr>SMA TANISI NASIL KONUR?</vt:lpstr>
      <vt:lpstr>SMA’NIN ERKEN BULGULARI NELERDİR?</vt:lpstr>
      <vt:lpstr>SMA’NIN ERKEN BULGULARI NELERDİR?</vt:lpstr>
      <vt:lpstr>SMA’NIN ERKEN BULGULARI NELERDİR?</vt:lpstr>
      <vt:lpstr>SMA’NIN ERKEN BULGULARI NELERDİR?</vt:lpstr>
      <vt:lpstr>SMA’nın Tedavisi Nedir? </vt:lpstr>
      <vt:lpstr>PowerPoint Sunusu</vt:lpstr>
      <vt:lpstr>Unutmayın, SMA'lı bebekler çevresine duyarlı, dikkatli ve güleç olabilirler. Mutlu görünebilirler ve bu da sorunun daha geç farkedilmesine yol açabilir. Ancak bir şeylerin ters gittiğini hissederseniz, doktorunuza görünmekten çekinmeyin.</vt:lpstr>
      <vt:lpstr>Referanslar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Berk Dilek</dc:creator>
  <cp:lastModifiedBy>MATRIX</cp:lastModifiedBy>
  <cp:revision>49</cp:revision>
  <dcterms:created xsi:type="dcterms:W3CDTF">2021-05-17T09:29:42Z</dcterms:created>
  <dcterms:modified xsi:type="dcterms:W3CDTF">2021-10-16T11:03:01Z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c0a4c0-75a0-4a9f-b9b7-95f3248aa591_Enabled">
    <vt:lpwstr>true</vt:lpwstr>
  </property>
  <property fmtid="{D5CDD505-2E9C-101B-9397-08002B2CF9AE}" pid="3" name="MSIP_Label_70c0a4c0-75a0-4a9f-b9b7-95f3248aa591_SetDate">
    <vt:lpwstr>2021-05-30T09:32:59Z</vt:lpwstr>
  </property>
  <property fmtid="{D5CDD505-2E9C-101B-9397-08002B2CF9AE}" pid="4" name="MSIP_Label_70c0a4c0-75a0-4a9f-b9b7-95f3248aa591_Method">
    <vt:lpwstr>Privileged</vt:lpwstr>
  </property>
  <property fmtid="{D5CDD505-2E9C-101B-9397-08002B2CF9AE}" pid="5" name="MSIP_Label_70c0a4c0-75a0-4a9f-b9b7-95f3248aa591_Name">
    <vt:lpwstr>70c0a4c0-75a0-4a9f-b9b7-95f3248aa591</vt:lpwstr>
  </property>
  <property fmtid="{D5CDD505-2E9C-101B-9397-08002B2CF9AE}" pid="6" name="MSIP_Label_70c0a4c0-75a0-4a9f-b9b7-95f3248aa591_SiteId">
    <vt:lpwstr>cbdfb2ec-ab98-4b77-93f9-aa69a7cef5a9</vt:lpwstr>
  </property>
  <property fmtid="{D5CDD505-2E9C-101B-9397-08002B2CF9AE}" pid="7" name="MSIP_Label_70c0a4c0-75a0-4a9f-b9b7-95f3248aa591_ActionId">
    <vt:lpwstr>9eb49d14-b5b0-4db0-a616-0b00905dadde</vt:lpwstr>
  </property>
  <property fmtid="{D5CDD505-2E9C-101B-9397-08002B2CF9AE}" pid="8" name="MSIP_Label_70c0a4c0-75a0-4a9f-b9b7-95f3248aa591_ContentBits">
    <vt:lpwstr>2</vt:lpwstr>
  </property>
</Properties>
</file>